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Lst>
  <p:sldSz cy="5143500" cx="9144000"/>
  <p:notesSz cx="6858000" cy="9144000"/>
  <p:embeddedFontLst>
    <p:embeddedFont>
      <p:font typeface="Montserrat"/>
      <p:regular r:id="rId8"/>
      <p:bold r:id="rId9"/>
      <p:italic r:id="rId10"/>
      <p:boldItalic r:id="rId11"/>
    </p:embeddedFont>
    <p:embeddedFont>
      <p:font typeface="La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boldItalic.fntdata"/><Relationship Id="rId10" Type="http://schemas.openxmlformats.org/officeDocument/2006/relationships/font" Target="fonts/Montserrat-italic.fntdata"/><Relationship Id="rId13" Type="http://schemas.openxmlformats.org/officeDocument/2006/relationships/font" Target="fonts/Lato-bold.fntdata"/><Relationship Id="rId12"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Montserrat-bold.fntdata"/><Relationship Id="rId15" Type="http://schemas.openxmlformats.org/officeDocument/2006/relationships/font" Target="fonts/Lato-boldItalic.fntdata"/><Relationship Id="rId14"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font" Target="fonts/Montserrat-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unctad.org/news/how-covid-19-triggered-digital-and-e-commerce-turning-point" TargetMode="External"/><Relationship Id="rId4" Type="http://schemas.openxmlformats.org/officeDocument/2006/relationships/hyperlink" Target="https://www.kaggle.com/arashnic/marketing-bias-dataset" TargetMode="External"/><Relationship Id="rId5" Type="http://schemas.openxmlformats.org/officeDocument/2006/relationships/hyperlink" Target="https://en.wikipedia.org/wiki/United_States" TargetMode="External"/><Relationship Id="rId6" Type="http://schemas.openxmlformats.org/officeDocument/2006/relationships/hyperlink" Target="https://en.wikipedia.org/wiki/Online_retailer"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Project Proposal</a:t>
            </a:r>
            <a:r>
              <a:rPr lang="en-GB"/>
              <a:t>: E-commerce recommender system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 </a:t>
            </a:r>
            <a:r>
              <a:rPr lang="en-GB"/>
              <a:t>Improving e-commerce  revenue through a recommender system</a:t>
            </a:r>
            <a:endParaRPr/>
          </a:p>
          <a:p>
            <a:pPr indent="0" lvl="0" marL="0" rtl="0" algn="l">
              <a:spcBef>
                <a:spcPts val="0"/>
              </a:spcBef>
              <a:spcAft>
                <a:spcPts val="0"/>
              </a:spcAft>
              <a:buNone/>
            </a:pPr>
            <a:r>
              <a:t/>
            </a:r>
            <a:endParaRPr/>
          </a:p>
        </p:txBody>
      </p:sp>
      <p:sp>
        <p:nvSpPr>
          <p:cNvPr id="234" name="Google Shape;234;p18"/>
          <p:cNvSpPr txBox="1"/>
          <p:nvPr/>
        </p:nvSpPr>
        <p:spPr>
          <a:xfrm>
            <a:off x="461400" y="1356000"/>
            <a:ext cx="4110600" cy="20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lt1"/>
                </a:solidFill>
              </a:rPr>
              <a:t>Context</a:t>
            </a:r>
            <a:endParaRPr b="1" sz="1200">
              <a:solidFill>
                <a:schemeClr val="lt1"/>
              </a:solidFill>
            </a:endParaRPr>
          </a:p>
          <a:p>
            <a:pPr indent="0" lvl="0" marL="0" rtl="0" algn="l">
              <a:lnSpc>
                <a:spcPct val="115000"/>
              </a:lnSpc>
              <a:spcBef>
                <a:spcPts val="0"/>
              </a:spcBef>
              <a:spcAft>
                <a:spcPts val="0"/>
              </a:spcAft>
              <a:buNone/>
            </a:pPr>
            <a:r>
              <a:rPr lang="en-GB" sz="1200">
                <a:solidFill>
                  <a:schemeClr val="lt1"/>
                </a:solidFill>
              </a:rPr>
              <a:t>Amid slowing economic activity, COVID-19 has led to a surge in e-commerce and accelerated digital transformation[</a:t>
            </a:r>
            <a:r>
              <a:rPr lang="en-GB" sz="1200" u="sng">
                <a:solidFill>
                  <a:schemeClr val="hlink"/>
                </a:solidFill>
                <a:hlinkClick r:id="rId3"/>
              </a:rPr>
              <a:t>source</a:t>
            </a:r>
            <a:r>
              <a:rPr lang="en-GB" sz="1200">
                <a:solidFill>
                  <a:schemeClr val="lt1"/>
                </a:solidFill>
              </a:rPr>
              <a:t>]. Having an online platform is now is must-have for retailers but this comes with the  challenge of online customers search experience especially when having an extensive products range. Ability to display the right product to the right customer is an important skill that has the potential to substantially improve revenue.</a:t>
            </a:r>
            <a:endParaRPr sz="1200">
              <a:solidFill>
                <a:schemeClr val="lt1"/>
              </a:solidFill>
            </a:endParaRPr>
          </a:p>
          <a:p>
            <a:pPr indent="0" lvl="0" marL="0" rtl="0" algn="l">
              <a:lnSpc>
                <a:spcPct val="115000"/>
              </a:lnSpc>
              <a:spcBef>
                <a:spcPts val="1600"/>
              </a:spcBef>
              <a:spcAft>
                <a:spcPts val="0"/>
              </a:spcAft>
              <a:buNone/>
            </a:pPr>
            <a:r>
              <a:rPr b="1" lang="en-GB" sz="1200">
                <a:solidFill>
                  <a:schemeClr val="lt1"/>
                </a:solidFill>
              </a:rPr>
              <a:t>Key questions:</a:t>
            </a:r>
            <a:endParaRPr b="1" sz="1200">
              <a:solidFill>
                <a:schemeClr val="lt1"/>
              </a:solidFill>
            </a:endParaRPr>
          </a:p>
          <a:p>
            <a:pPr indent="0" lvl="0" marL="0" rtl="0" algn="l">
              <a:lnSpc>
                <a:spcPct val="115000"/>
              </a:lnSpc>
              <a:spcBef>
                <a:spcPts val="0"/>
              </a:spcBef>
              <a:spcAft>
                <a:spcPts val="0"/>
              </a:spcAft>
              <a:buNone/>
            </a:pPr>
            <a:r>
              <a:rPr lang="en-GB" sz="1200">
                <a:solidFill>
                  <a:schemeClr val="lt1"/>
                </a:solidFill>
              </a:rPr>
              <a:t>1) What products to recommend to which customers?</a:t>
            </a:r>
            <a:endParaRPr sz="1200">
              <a:solidFill>
                <a:schemeClr val="lt1"/>
              </a:solidFill>
            </a:endParaRPr>
          </a:p>
          <a:p>
            <a:pPr indent="0" lvl="0" marL="0" rtl="0" algn="l">
              <a:lnSpc>
                <a:spcPct val="115000"/>
              </a:lnSpc>
              <a:spcBef>
                <a:spcPts val="0"/>
              </a:spcBef>
              <a:spcAft>
                <a:spcPts val="0"/>
              </a:spcAft>
              <a:buNone/>
            </a:pPr>
            <a:r>
              <a:rPr lang="en-GB" sz="1200">
                <a:solidFill>
                  <a:schemeClr val="lt1"/>
                </a:solidFill>
              </a:rPr>
              <a:t>2) how to ensure recommendations are ‘relevant’ to new customers not having history?</a:t>
            </a:r>
            <a:endParaRPr sz="1200">
              <a:solidFill>
                <a:schemeClr val="lt1"/>
              </a:solidFill>
            </a:endParaRPr>
          </a:p>
          <a:p>
            <a:pPr indent="0" lvl="0" marL="0" marR="0" rtl="0" algn="l">
              <a:lnSpc>
                <a:spcPct val="115000"/>
              </a:lnSpc>
              <a:spcBef>
                <a:spcPts val="0"/>
              </a:spcBef>
              <a:spcAft>
                <a:spcPts val="0"/>
              </a:spcAft>
              <a:buNone/>
            </a:pPr>
            <a:r>
              <a:rPr lang="en-GB" sz="1200">
                <a:solidFill>
                  <a:schemeClr val="lt1"/>
                </a:solidFill>
              </a:rPr>
              <a:t>3) and similarly, how to increase the likelihood of products with limited reviews/purchase to be seen and bought?</a:t>
            </a:r>
            <a:endParaRPr sz="1200">
              <a:solidFill>
                <a:schemeClr val="lt1"/>
              </a:solidFill>
            </a:endParaRPr>
          </a:p>
        </p:txBody>
      </p:sp>
      <p:sp>
        <p:nvSpPr>
          <p:cNvPr id="235" name="Google Shape;235;p18"/>
          <p:cNvSpPr txBox="1"/>
          <p:nvPr/>
        </p:nvSpPr>
        <p:spPr>
          <a:xfrm>
            <a:off x="4819300" y="1356000"/>
            <a:ext cx="41619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solidFill>
                  <a:schemeClr val="lt1"/>
                </a:solidFill>
              </a:rPr>
              <a:t>Criteria for success</a:t>
            </a:r>
            <a:endParaRPr b="1" sz="1200">
              <a:solidFill>
                <a:schemeClr val="lt1"/>
              </a:solidFill>
            </a:endParaRPr>
          </a:p>
          <a:p>
            <a:pPr indent="0" lvl="0" marL="0" rtl="0" algn="l">
              <a:spcBef>
                <a:spcPts val="0"/>
              </a:spcBef>
              <a:spcAft>
                <a:spcPts val="0"/>
              </a:spcAft>
              <a:buNone/>
            </a:pPr>
            <a:r>
              <a:rPr lang="en-GB" sz="1200">
                <a:solidFill>
                  <a:schemeClr val="lt1"/>
                </a:solidFill>
              </a:rPr>
              <a:t>Benefits of the solution should result direct impact on shoppers basket size and online experience.</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b="1" lang="en-GB" sz="1200">
                <a:solidFill>
                  <a:schemeClr val="lt1"/>
                </a:solidFill>
              </a:rPr>
              <a:t>Scope of the solution space</a:t>
            </a:r>
            <a:endParaRPr b="1" sz="1200">
              <a:solidFill>
                <a:schemeClr val="lt1"/>
              </a:solidFill>
            </a:endParaRPr>
          </a:p>
          <a:p>
            <a:pPr indent="0" lvl="0" marL="0" rtl="0" algn="l">
              <a:spcBef>
                <a:spcPts val="0"/>
              </a:spcBef>
              <a:spcAft>
                <a:spcPts val="0"/>
              </a:spcAft>
              <a:buNone/>
            </a:pPr>
            <a:r>
              <a:rPr lang="en-GB" sz="1200">
                <a:solidFill>
                  <a:schemeClr val="lt1"/>
                </a:solidFill>
              </a:rPr>
              <a:t>This project only consider user/item interactions in the form of ratings as well as products attributes. Additional users attributes are not available.</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lang="en-GB" sz="1200">
                <a:solidFill>
                  <a:schemeClr val="lt1"/>
                </a:solidFill>
              </a:rPr>
              <a:t>Key stakeholders to benefit from this solution</a:t>
            </a:r>
            <a:endParaRPr sz="1200">
              <a:solidFill>
                <a:schemeClr val="lt1"/>
              </a:solidFill>
            </a:endParaRPr>
          </a:p>
          <a:p>
            <a:pPr indent="0" lvl="0" marL="0" rtl="0" algn="l">
              <a:spcBef>
                <a:spcPts val="0"/>
              </a:spcBef>
              <a:spcAft>
                <a:spcPts val="0"/>
              </a:spcAft>
              <a:buNone/>
            </a:pPr>
            <a:r>
              <a:rPr lang="en-GB" sz="1200">
                <a:solidFill>
                  <a:schemeClr val="lt1"/>
                </a:solidFill>
              </a:rPr>
              <a:t>Product Managers</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lang="en-GB" sz="1200">
                <a:solidFill>
                  <a:schemeClr val="lt1"/>
                </a:solidFill>
              </a:rPr>
              <a:t>Data source: </a:t>
            </a:r>
            <a:r>
              <a:rPr lang="en-GB" sz="1200" u="sng">
                <a:solidFill>
                  <a:schemeClr val="hlink"/>
                </a:solidFill>
                <a:hlinkClick r:id="rId4"/>
              </a:rPr>
              <a:t>https://www.kaggle.com/arashnic/marketing-bias-dataset</a:t>
            </a:r>
            <a:endParaRPr sz="1200">
              <a:solidFill>
                <a:schemeClr val="lt1"/>
              </a:solidFill>
            </a:endParaRPr>
          </a:p>
          <a:p>
            <a:pPr indent="0" lvl="0" marL="0" rtl="0" algn="l">
              <a:spcBef>
                <a:spcPts val="0"/>
              </a:spcBef>
              <a:spcAft>
                <a:spcPts val="0"/>
              </a:spcAft>
              <a:buNone/>
            </a:pPr>
            <a:r>
              <a:rPr lang="en-GB" sz="1200">
                <a:solidFill>
                  <a:schemeClr val="lt1"/>
                </a:solidFill>
              </a:rPr>
              <a:t>The case is a study of Amazon’s </a:t>
            </a:r>
            <a:r>
              <a:rPr lang="en-GB" sz="1200">
                <a:solidFill>
                  <a:schemeClr val="lt1"/>
                </a:solidFill>
              </a:rPr>
              <a:t>ModClotth (an </a:t>
            </a:r>
            <a:r>
              <a:rPr lang="en-GB" sz="1200">
                <a:solidFill>
                  <a:schemeClr val="lt1"/>
                </a:solidFill>
                <a:uFill>
                  <a:noFill/>
                </a:uFill>
                <a:hlinkClick r:id="rId5">
                  <a:extLst>
                    <a:ext uri="{A12FA001-AC4F-418D-AE19-62706E023703}">
                      <ahyp:hlinkClr val="tx"/>
                    </a:ext>
                  </a:extLst>
                </a:hlinkClick>
              </a:rPr>
              <a:t>American</a:t>
            </a:r>
            <a:r>
              <a:rPr lang="en-GB" sz="1200">
                <a:solidFill>
                  <a:schemeClr val="lt1"/>
                </a:solidFill>
              </a:rPr>
              <a:t> </a:t>
            </a:r>
            <a:r>
              <a:rPr lang="en-GB" sz="1200">
                <a:solidFill>
                  <a:schemeClr val="lt1"/>
                </a:solidFill>
                <a:uFill>
                  <a:noFill/>
                </a:uFill>
                <a:hlinkClick r:id="rId6">
                  <a:extLst>
                    <a:ext uri="{A12FA001-AC4F-418D-AE19-62706E023703}">
                      <ahyp:hlinkClr val="tx"/>
                    </a:ext>
                  </a:extLst>
                </a:hlinkClick>
              </a:rPr>
              <a:t>online retailer</a:t>
            </a:r>
            <a:r>
              <a:rPr lang="en-GB" sz="1200">
                <a:solidFill>
                  <a:schemeClr val="lt1"/>
                </a:solidFill>
              </a:rPr>
              <a:t> of indie and vintage-inspired women’s clothing</a:t>
            </a:r>
            <a:r>
              <a:rPr lang="en-GB" sz="1050">
                <a:solidFill>
                  <a:srgbClr val="202122"/>
                </a:solidFill>
                <a:highlight>
                  <a:srgbClr val="FFFFFF"/>
                </a:highlight>
              </a:rPr>
              <a:t>.</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t/>
            </a:r>
            <a:endParaRPr sz="12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